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10"/>
  </p:notesMasterIdLst>
  <p:sldIdLst>
    <p:sldId id="266" r:id="rId2"/>
    <p:sldId id="267" r:id="rId3"/>
    <p:sldId id="270" r:id="rId4"/>
    <p:sldId id="269" r:id="rId5"/>
    <p:sldId id="272" r:id="rId6"/>
    <p:sldId id="271" r:id="rId7"/>
    <p:sldId id="268" r:id="rId8"/>
    <p:sldId id="273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16" autoAdjust="0"/>
  </p:normalViewPr>
  <p:slideViewPr>
    <p:cSldViewPr snapToGrid="0">
      <p:cViewPr varScale="1">
        <p:scale>
          <a:sx n="67" d="100"/>
          <a:sy n="67" d="100"/>
        </p:scale>
        <p:origin x="680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8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1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7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3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28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33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2" y="700087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D83BB9-3898-4D55-A378-035889D56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" y="-383095"/>
            <a:ext cx="1905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864BF3-1F36-459D-A8EE-2C07998B16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355" y="-70366"/>
            <a:ext cx="1279542" cy="1279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096726-55CE-4518-90BD-E9823EB7B9E7}"/>
              </a:ext>
            </a:extLst>
          </p:cNvPr>
          <p:cNvSpPr txBox="1"/>
          <p:nvPr userDrawn="1"/>
        </p:nvSpPr>
        <p:spPr>
          <a:xfrm>
            <a:off x="11104774" y="1131216"/>
            <a:ext cx="81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SAC</a:t>
            </a:r>
          </a:p>
        </p:txBody>
      </p:sp>
    </p:spTree>
    <p:extLst>
      <p:ext uri="{BB962C8B-B14F-4D97-AF65-F5344CB8AC3E}">
        <p14:creationId xmlns:p14="http://schemas.microsoft.com/office/powerpoint/2010/main" val="205461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1DDA8-BC05-4578-B955-CF6A29E5FA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" y="-383095"/>
            <a:ext cx="1905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8248E-D330-4103-9031-E93343731F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833" y="0"/>
            <a:ext cx="1279542" cy="1279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76DD1-1E8B-4FB2-9D55-A4417CF277EF}"/>
              </a:ext>
            </a:extLst>
          </p:cNvPr>
          <p:cNvSpPr txBox="1"/>
          <p:nvPr userDrawn="1"/>
        </p:nvSpPr>
        <p:spPr>
          <a:xfrm>
            <a:off x="11057641" y="1197204"/>
            <a:ext cx="93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solidFill>
                  <a:schemeClr val="bg1"/>
                </a:solidFill>
              </a:rPr>
              <a:t> SAC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2227B-82A7-4AD6-9E41-12EF1A90ED3B}"/>
              </a:ext>
            </a:extLst>
          </p:cNvPr>
          <p:cNvSpPr txBox="1"/>
          <p:nvPr userDrawn="1"/>
        </p:nvSpPr>
        <p:spPr>
          <a:xfrm>
            <a:off x="603315" y="1635053"/>
            <a:ext cx="10595728" cy="495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15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08E8D38-F88F-4068-BDFE-52EA5B837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" y="-582613"/>
            <a:ext cx="1905000" cy="1905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43BCE0-08F4-4507-AFED-1DD57C4C8B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833" y="-16350"/>
            <a:ext cx="1279542" cy="12795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97DCF7-6B04-4D4F-9AB9-186674017A6F}"/>
              </a:ext>
            </a:extLst>
          </p:cNvPr>
          <p:cNvSpPr txBox="1"/>
          <p:nvPr userDrawn="1"/>
        </p:nvSpPr>
        <p:spPr>
          <a:xfrm>
            <a:off x="11053031" y="1140643"/>
            <a:ext cx="77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SAC </a:t>
            </a:r>
          </a:p>
        </p:txBody>
      </p:sp>
    </p:spTree>
    <p:extLst>
      <p:ext uri="{BB962C8B-B14F-4D97-AF65-F5344CB8AC3E}">
        <p14:creationId xmlns:p14="http://schemas.microsoft.com/office/powerpoint/2010/main" val="11915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8F653C-6684-47F5-BD6F-82D2115E53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80" y="-16350"/>
            <a:ext cx="1279542" cy="1279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C1386F-6796-48F5-AC6E-0BB2F13BB1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8" y="-478918"/>
            <a:ext cx="190500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3D230-9395-4C7E-99E2-5E79D5D62E7A}"/>
              </a:ext>
            </a:extLst>
          </p:cNvPr>
          <p:cNvSpPr txBox="1"/>
          <p:nvPr userDrawn="1"/>
        </p:nvSpPr>
        <p:spPr>
          <a:xfrm>
            <a:off x="11038788" y="1159497"/>
            <a:ext cx="7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SAC 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361361" y="377071"/>
            <a:ext cx="11306764" cy="6085451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F1C6C-D1B4-478A-8D12-5E2C25186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8" y="-478918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2E7A15-C143-48BF-9E5D-3C95EE6DC0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80" y="-16350"/>
            <a:ext cx="1279542" cy="1279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065B80-E37E-4E32-B662-D66F6BCCBD61}"/>
              </a:ext>
            </a:extLst>
          </p:cNvPr>
          <p:cNvSpPr txBox="1"/>
          <p:nvPr userDrawn="1"/>
        </p:nvSpPr>
        <p:spPr>
          <a:xfrm>
            <a:off x="11038788" y="1159497"/>
            <a:ext cx="7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SAC 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491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73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0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8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23" r:id="rId21"/>
    <p:sldLayoutId id="2147483924" r:id="rId22"/>
    <p:sldLayoutId id="2147483925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  <p:sldLayoutId id="2147483936" r:id="rId34"/>
    <p:sldLayoutId id="2147483937" r:id="rId35"/>
    <p:sldLayoutId id="2147483938" r:id="rId36"/>
    <p:sldLayoutId id="2147483939" r:id="rId37"/>
    <p:sldLayoutId id="2147483940" r:id="rId38"/>
    <p:sldLayoutId id="2147483941" r:id="rId39"/>
    <p:sldLayoutId id="2147483942" r:id="rId40"/>
    <p:sldLayoutId id="2147483943" r:id="rId41"/>
    <p:sldLayoutId id="2147483944" r:id="rId42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eeksforgeeks.org/how-to-install-jupyter-notebook-in-windows/" TargetMode="Externa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6" y="2392363"/>
            <a:ext cx="5067300" cy="538162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E33D6F"/>
                </a:solidFill>
              </a:rPr>
              <a:t>PYTHON TUTORIALS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sz="3000" b="1" dirty="0">
                <a:ea typeface="Glegoo" pitchFamily="2" charset="0"/>
                <a:cs typeface="Glegoo" pitchFamily="2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4E549-3B7E-4409-A63F-6B82A4136996}"/>
              </a:ext>
            </a:extLst>
          </p:cNvPr>
          <p:cNvSpPr txBox="1"/>
          <p:nvPr/>
        </p:nvSpPr>
        <p:spPr>
          <a:xfrm>
            <a:off x="9521072" y="5599522"/>
            <a:ext cx="2432116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b="1" dirty="0">
                <a:solidFill>
                  <a:schemeClr val="bg1"/>
                </a:solidFill>
              </a:rPr>
              <a:t>SHALINI SHEETAL</a:t>
            </a:r>
          </a:p>
          <a:p>
            <a:pPr>
              <a:lnSpc>
                <a:spcPct val="150000"/>
              </a:lnSpc>
            </a:pPr>
            <a:r>
              <a:rPr lang="en-IN" b="1">
                <a:solidFill>
                  <a:schemeClr val="bg1"/>
                </a:solidFill>
              </a:rPr>
              <a:t>     CSE</a:t>
            </a:r>
            <a:r>
              <a:rPr lang="en-IN" b="1" dirty="0">
                <a:solidFill>
                  <a:schemeClr val="bg1"/>
                </a:solidFill>
              </a:rPr>
              <a:t>, THIRD YR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						What is Python ?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A programming language!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F6020-EDE8-4D7E-A3FC-637650EEA1DA}"/>
              </a:ext>
            </a:extLst>
          </p:cNvPr>
          <p:cNvSpPr txBox="1"/>
          <p:nvPr/>
        </p:nvSpPr>
        <p:spPr>
          <a:xfrm>
            <a:off x="534988" y="1635125"/>
            <a:ext cx="10965713" cy="560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Python is a general purpose programming language that is often applied in scripting roles.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It was created by Guido van Rossum, and released in 1991.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So, Python is programming language as well as scripting language. 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Python is also called as Interpreted language.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It is used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web development (server-side),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software development,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mathematics,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system scripting.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effectLst/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F96A-B756-4B59-9E54-0E8832AE3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000" dirty="0"/>
              <a:t>Program vs Scripting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14235-9E64-4D0B-A985-5BC8B0727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" panose="020B0502040204020203" pitchFamily="34" charset="0"/>
              </a:rPr>
              <a:t>a </a:t>
            </a:r>
            <a:r>
              <a:rPr lang="en-US" sz="1800" b="1" dirty="0">
                <a:effectLst/>
                <a:latin typeface="Bahnschrift" panose="020B0502040204020203" pitchFamily="34" charset="0"/>
              </a:rPr>
              <a:t>program is executed</a:t>
            </a:r>
          </a:p>
          <a:p>
            <a:pPr>
              <a:buClr>
                <a:schemeClr val="bg1"/>
              </a:buClr>
            </a:pPr>
            <a:r>
              <a:rPr lang="en-US" sz="1800" i="1" dirty="0">
                <a:effectLst/>
                <a:latin typeface="Bahnschrift" panose="020B0502040204020203" pitchFamily="34" charset="0"/>
              </a:rPr>
              <a:t>(i.e. the source is first compiled, and </a:t>
            </a:r>
            <a:endParaRPr lang="en-US" sz="1800" dirty="0">
              <a:latin typeface="Bahnschrift" panose="020B0502040204020203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i="1" dirty="0">
                <a:effectLst/>
                <a:latin typeface="Bahnschrift" panose="020B0502040204020203" pitchFamily="34" charset="0"/>
              </a:rPr>
              <a:t>the result of that compilation is expected)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i="1" dirty="0">
              <a:effectLst/>
              <a:latin typeface="Bahnschrift" panose="020B050204020402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" panose="020B0502040204020203" pitchFamily="34" charset="0"/>
              </a:rPr>
              <a:t>A "program" in general, is </a:t>
            </a:r>
            <a:r>
              <a:rPr lang="en-US" sz="1800" b="1" dirty="0">
                <a:effectLst/>
                <a:latin typeface="Bahnschrift" panose="020B0502040204020203" pitchFamily="34" charset="0"/>
              </a:rPr>
              <a:t>a </a:t>
            </a:r>
            <a:endParaRPr lang="en-US" sz="1800" dirty="0">
              <a:latin typeface="Bahnschrift" panose="020B0502040204020203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b="1" dirty="0">
                <a:effectLst/>
                <a:latin typeface="Bahnschrift" panose="020B0502040204020203" pitchFamily="34" charset="0"/>
              </a:rPr>
              <a:t>sequence of instructions </a:t>
            </a:r>
            <a:endParaRPr lang="en-US" sz="1800" dirty="0">
              <a:latin typeface="Bahnschrift" panose="020B0502040204020203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b="1" dirty="0">
                <a:effectLst/>
                <a:latin typeface="Bahnschrift" panose="020B0502040204020203" pitchFamily="34" charset="0"/>
              </a:rPr>
              <a:t>written so that a computer </a:t>
            </a:r>
            <a:endParaRPr lang="en-US" sz="1800" dirty="0">
              <a:latin typeface="Bahnschrift" panose="020B0502040204020203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1800" b="1" dirty="0">
                <a:effectLst/>
                <a:latin typeface="Bahnschrift" panose="020B0502040204020203" pitchFamily="34" charset="0"/>
              </a:rPr>
              <a:t>can perform certain task</a:t>
            </a:r>
            <a:endParaRPr lang="en-IN" sz="1800" b="0" dirty="0">
              <a:latin typeface="Bahnschrift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6A31D-AAB1-40E5-AF71-78444CCDD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6140" y="1874520"/>
            <a:ext cx="4388442" cy="4360024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Bahnschrift" panose="020B0502040204020203" pitchFamily="34" charset="0"/>
              </a:rPr>
              <a:t>a </a:t>
            </a:r>
            <a:r>
              <a:rPr lang="en-IN" sz="1800" b="1" dirty="0">
                <a:effectLst/>
                <a:latin typeface="Bahnschrift" panose="020B0502040204020203" pitchFamily="34" charset="0"/>
              </a:rPr>
              <a:t>script is interpreted </a:t>
            </a:r>
          </a:p>
          <a:p>
            <a:pPr>
              <a:buClr>
                <a:schemeClr val="bg1"/>
              </a:buClr>
            </a:pPr>
            <a:r>
              <a:rPr lang="en-IN" sz="1800" i="1" dirty="0">
                <a:latin typeface="Bahnschrift" panose="020B0502040204020203" pitchFamily="34" charset="0"/>
              </a:rPr>
              <a:t>(i.e. the script is executed line by line)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sz="1800" i="1" dirty="0">
              <a:latin typeface="Bahnschrift" panose="020B050204020402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sz="1800" i="1" dirty="0">
              <a:latin typeface="Bahnschrift" panose="020B050204020402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" panose="020B0502040204020203" pitchFamily="34" charset="0"/>
              </a:rPr>
              <a:t>A "script" is code written in a scripting language.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effectLst/>
                <a:latin typeface="Bahnschrift" panose="020B0502040204020203" pitchFamily="34" charset="0"/>
              </a:rPr>
              <a:t>A scripting language is nothing but </a:t>
            </a:r>
            <a:r>
              <a:rPr lang="en-US" sz="1800" b="1" dirty="0">
                <a:effectLst/>
                <a:latin typeface="Bahnschrift" panose="020B0502040204020203" pitchFamily="34" charset="0"/>
              </a:rPr>
              <a:t>a type of programming language in which we can write code to control another </a:t>
            </a:r>
            <a:r>
              <a:rPr lang="en-US" sz="1800" dirty="0">
                <a:effectLst/>
                <a:latin typeface="Bahnschrift" panose="020B0502040204020203" pitchFamily="34" charset="0"/>
              </a:rPr>
              <a:t>software application.</a:t>
            </a:r>
            <a:endParaRPr lang="en-IN" sz="1800" i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6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1540-5230-4907-81B8-09AF2521B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						Why use Python?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A6B4C-686C-47EE-B581-E9DA0E5CE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whole lot of reasons!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8A372-230E-4C19-B797-74BAE0361620}"/>
              </a:ext>
            </a:extLst>
          </p:cNvPr>
          <p:cNvSpPr txBox="1"/>
          <p:nvPr/>
        </p:nvSpPr>
        <p:spPr>
          <a:xfrm>
            <a:off x="508000" y="1635053"/>
            <a:ext cx="11049262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The following primary factors cited by Python users seem to be these: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Python is object-oriented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Structure supports such concepts as polymorphism, operation overloading, and multiple inheritance.</a:t>
            </a: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Indentation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Indentation is one of the greatest future in Python. </a:t>
            </a:r>
          </a:p>
          <a:p>
            <a:pPr>
              <a:spcBef>
                <a:spcPts val="500"/>
              </a:spcBef>
            </a:pP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free (open source)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Downloading and installing Python is free and easy. Source code is easily accessible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2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1540-5230-4907-81B8-09AF2521B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						Why use Python?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A6B4C-686C-47EE-B581-E9DA0E5CE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…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8A372-230E-4C19-B797-74BAE0361620}"/>
              </a:ext>
            </a:extLst>
          </p:cNvPr>
          <p:cNvSpPr txBox="1"/>
          <p:nvPr/>
        </p:nvSpPr>
        <p:spPr>
          <a:xfrm>
            <a:off x="508000" y="1635053"/>
            <a:ext cx="110492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powerful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Dynamic typing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Built-in types and tools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Library utilities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Third party utilities (e.g. Numeric, NumPy, SciPy)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Automatic memory management </a:t>
            </a:r>
          </a:p>
          <a:p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portable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Python runs virtually every major platform used today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As long as you have a compatible Python interpreter installed, Python programs will run in exactly the same manner, irrespective of platform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9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1540-5230-4907-81B8-09AF2521B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						Why use Python?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8A372-230E-4C19-B797-74BAE0361620}"/>
              </a:ext>
            </a:extLst>
          </p:cNvPr>
          <p:cNvSpPr txBox="1"/>
          <p:nvPr/>
        </p:nvSpPr>
        <p:spPr>
          <a:xfrm>
            <a:off x="508000" y="1635053"/>
            <a:ext cx="11049262" cy="431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mixable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Python can be linked to components written in other languages easily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  Linking to fast, compiled code is useful to computationally intensive problems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Python/C integration is quite common</a:t>
            </a:r>
            <a:endParaRPr lang="en-US" sz="1800" dirty="0">
              <a:solidFill>
                <a:srgbClr val="000000"/>
              </a:solidFill>
              <a:effectLst/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easy to use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No intermediate compile and link steps as in C/ C++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Python programs are compiled automatically to an intermediate form called </a:t>
            </a:r>
            <a:r>
              <a:rPr lang="en-US" sz="1800" i="1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bytecode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which the interpreter then reads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This gives Python the development speed of an interpreter without the performance loss inherent in purely interpreted languages.</a:t>
            </a:r>
          </a:p>
          <a:p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It's easy to learn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- Structure and syntax are pretty intuitive and easy to grasp.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9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8FF8349-7E8B-C34C-B27A-1B6029B397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 rot="16200000">
            <a:off x="-1855787" y="3122613"/>
            <a:ext cx="6096000" cy="584200"/>
          </a:xfrm>
        </p:spPr>
        <p:txBody>
          <a:bodyPr/>
          <a:lstStyle/>
          <a:p>
            <a:pPr eaLnBrk="1" hangingPunct="1"/>
            <a:r>
              <a:rPr lang="en-US" sz="3000" i="1" dirty="0">
                <a:effectLst/>
                <a:latin typeface="Bahnschrift" panose="020B0502040204020203" pitchFamily="34" charset="0"/>
              </a:rPr>
              <a:t>What can I do with Python…?</a:t>
            </a:r>
            <a:endParaRPr lang="en-US" altLang="en-US" sz="3000" dirty="0">
              <a:latin typeface="Bahnschrift" panose="020B0502040204020203" pitchFamily="34" charset="0"/>
            </a:endParaRPr>
          </a:p>
        </p:txBody>
      </p:sp>
      <p:sp>
        <p:nvSpPr>
          <p:cNvPr id="32770" name="Text Placeholder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4" y="1725613"/>
            <a:ext cx="2268947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System programming</a:t>
            </a: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441541" y="1697038"/>
            <a:ext cx="2268947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GUI programming</a:t>
            </a:r>
          </a:p>
        </p:txBody>
      </p:sp>
      <p:sp>
        <p:nvSpPr>
          <p:cNvPr id="32772" name="Text Placeholder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56638" y="16414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Internet scripting</a:t>
            </a:r>
          </a:p>
        </p:txBody>
      </p:sp>
      <p:sp>
        <p:nvSpPr>
          <p:cNvPr id="32775" name="Text Placeholder 7">
            <a:extLst>
              <a:ext uri="{FF2B5EF4-FFF2-40B4-BE49-F238E27FC236}">
                <a16:creationId xmlns:a16="http://schemas.microsoft.com/office/drawing/2014/main" id="{C39D8CF6-BEB0-0F4F-97A8-7C26E94815A0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>
          <a:xfrm>
            <a:off x="8656638" y="45370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Gaming, images, robotics and more….</a:t>
            </a:r>
          </a:p>
        </p:txBody>
      </p:sp>
      <p:sp>
        <p:nvSpPr>
          <p:cNvPr id="32774" name="Text Placeholder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30849" y="4510088"/>
            <a:ext cx="2268947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Database programming</a:t>
            </a:r>
          </a:p>
        </p:txBody>
      </p:sp>
      <p:sp>
        <p:nvSpPr>
          <p:cNvPr id="32773" name="Text Placeholder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7762" y="4578350"/>
            <a:ext cx="2178050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Component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integration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B13B6-3A9F-4B84-97BF-159BAFFE1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2000" dirty="0">
                <a:latin typeface="+mj-lt"/>
              </a:rPr>
              <a:t>Follow the below link for more details: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C58C-4804-4B99-98DE-DC4FFCDFE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install </a:t>
            </a:r>
            <a:r>
              <a:rPr lang="en-IN" sz="21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IN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-Notebook</a:t>
            </a:r>
            <a:endParaRPr lang="en-IN" sz="2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CA12-5DD1-4D68-A537-FD97B83AC2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2100" dirty="0"/>
              <a:t>I shall be using </a:t>
            </a:r>
            <a:r>
              <a:rPr lang="en-IN" sz="2100" dirty="0" err="1"/>
              <a:t>jupyter</a:t>
            </a:r>
            <a:r>
              <a:rPr lang="en-IN" sz="2100" dirty="0"/>
              <a:t> notebook for executing python codes.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D1201-1051-4789-959B-6FEB3E77A2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Alternatives: PyCharm, VS Code etc.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C54EA6-D367-420F-9CBB-FBFFF113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17" y="1987730"/>
            <a:ext cx="2486057" cy="28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216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161</TotalTime>
  <Words>522</Words>
  <Application>Microsoft Office PowerPoint</Application>
  <PresentationFormat>Widescreen</PresentationFormat>
  <Paragraphs>94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Bahnschrift</vt:lpstr>
      <vt:lpstr>Calibri</vt:lpstr>
      <vt:lpstr>Cantarell</vt:lpstr>
      <vt:lpstr>Century Gothic</vt:lpstr>
      <vt:lpstr>Wingdings</vt:lpstr>
      <vt:lpstr>Wingdings 3</vt:lpstr>
      <vt:lpstr>Ion Boardroom</vt:lpstr>
      <vt:lpstr>PYTHON TUTORIALS</vt:lpstr>
      <vt:lpstr>      What is Python ?</vt:lpstr>
      <vt:lpstr>Program vs Scripting language</vt:lpstr>
      <vt:lpstr>      Why use Python?</vt:lpstr>
      <vt:lpstr>      Why use Python?</vt:lpstr>
      <vt:lpstr>      Why use Python?</vt:lpstr>
      <vt:lpstr>What can I do with Python…?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TUTORIALS</dc:title>
  <dc:creator>SHALINI SHEETAL</dc:creator>
  <cp:lastModifiedBy>SHALINI SHEETAL</cp:lastModifiedBy>
  <cp:revision>9</cp:revision>
  <dcterms:created xsi:type="dcterms:W3CDTF">2021-07-27T05:38:57Z</dcterms:created>
  <dcterms:modified xsi:type="dcterms:W3CDTF">2021-07-29T08:06:59Z</dcterms:modified>
</cp:coreProperties>
</file>